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58" r:id="rId4"/>
    <p:sldId id="260" r:id="rId5"/>
    <p:sldId id="266" r:id="rId6"/>
    <p:sldId id="261" r:id="rId7"/>
    <p:sldId id="262" r:id="rId8"/>
    <p:sldId id="267" r:id="rId9"/>
    <p:sldId id="263" r:id="rId10"/>
    <p:sldId id="264" r:id="rId11"/>
    <p:sldId id="268" r:id="rId12"/>
    <p:sldId id="269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99"/>
    <a:srgbClr val="0000CC"/>
    <a:srgbClr val="D13FC7"/>
    <a:srgbClr val="5C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336" autoAdjust="0"/>
  </p:normalViewPr>
  <p:slideViewPr>
    <p:cSldViewPr>
      <p:cViewPr>
        <p:scale>
          <a:sx n="47" d="100"/>
          <a:sy n="47" d="100"/>
        </p:scale>
        <p:origin x="-66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5C67-97BE-489F-AC4A-50C83EF90E4E}" type="datetimeFigureOut">
              <a:rPr lang="en-SG" smtClean="0"/>
              <a:t>23/6/2017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16E90-BE55-4BB6-8916-5F3CAF61372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685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16E90-BE55-4BB6-8916-5F3CAF61372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58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78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18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87630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Where is it  common affair?</a:t>
            </a:r>
            <a:endParaRPr lang="en-SG" sz="4000" dirty="0"/>
          </a:p>
        </p:txBody>
      </p:sp>
      <p:sp>
        <p:nvSpPr>
          <p:cNvPr id="3" name="Oval 2"/>
          <p:cNvSpPr/>
          <p:nvPr/>
        </p:nvSpPr>
        <p:spPr>
          <a:xfrm>
            <a:off x="1066800" y="1371600"/>
            <a:ext cx="7086600" cy="3352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It is common affair in big cities and </a:t>
            </a:r>
            <a:r>
              <a:rPr lang="en-SG" sz="4000" dirty="0" err="1" smtClean="0"/>
              <a:t>towns.And</a:t>
            </a:r>
            <a:r>
              <a:rPr lang="en-SG" sz="4000" dirty="0" smtClean="0"/>
              <a:t> it is mainly seen in </a:t>
            </a:r>
            <a:r>
              <a:rPr lang="en-SG" sz="4000" dirty="0"/>
              <a:t>D</a:t>
            </a:r>
            <a:r>
              <a:rPr lang="en-SG" sz="4000" dirty="0" smtClean="0"/>
              <a:t>haka city.</a:t>
            </a:r>
            <a:endParaRPr lang="en-SG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041"/>
            <a:ext cx="9144000" cy="16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04800"/>
            <a:ext cx="8686800" cy="1219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Why does traffic jam occur?</a:t>
            </a:r>
            <a:endParaRPr lang="en-SG" sz="4000" dirty="0"/>
          </a:p>
        </p:txBody>
      </p:sp>
      <p:sp>
        <p:nvSpPr>
          <p:cNvPr id="3" name="Down Arrow Callout 2"/>
          <p:cNvSpPr/>
          <p:nvPr/>
        </p:nvSpPr>
        <p:spPr>
          <a:xfrm>
            <a:off x="685800" y="1752600"/>
            <a:ext cx="7543800" cy="18288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The causes of traffic jam are many</a:t>
            </a:r>
            <a:endParaRPr lang="en-SG" sz="4000" dirty="0"/>
          </a:p>
        </p:txBody>
      </p:sp>
      <p:sp>
        <p:nvSpPr>
          <p:cNvPr id="4" name="Quad Arrow Callout 3"/>
          <p:cNvSpPr/>
          <p:nvPr/>
        </p:nvSpPr>
        <p:spPr>
          <a:xfrm>
            <a:off x="2057400" y="3636818"/>
            <a:ext cx="4800600" cy="2230582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29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They are</a:t>
            </a:r>
            <a:endParaRPr lang="en-SG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041"/>
            <a:ext cx="9144000" cy="16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051687" cy="2481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98" y="228600"/>
            <a:ext cx="4023102" cy="2405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3124199" cy="2487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581400"/>
            <a:ext cx="3875538" cy="2409423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533401" y="2590800"/>
            <a:ext cx="2895599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smtClean="0"/>
              <a:t>Over </a:t>
            </a:r>
            <a:r>
              <a:rPr lang="en-SG" sz="2800" dirty="0" err="1" smtClean="0"/>
              <a:t>popoulation</a:t>
            </a:r>
            <a:endParaRPr lang="en-SG" sz="2800" dirty="0"/>
          </a:p>
        </p:txBody>
      </p:sp>
      <p:sp>
        <p:nvSpPr>
          <p:cNvPr id="7" name="Up Arrow Callout 6"/>
          <p:cNvSpPr/>
          <p:nvPr/>
        </p:nvSpPr>
        <p:spPr>
          <a:xfrm>
            <a:off x="4953000" y="2667000"/>
            <a:ext cx="3886200" cy="838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smtClean="0"/>
              <a:t>Un planned construction</a:t>
            </a:r>
            <a:endParaRPr lang="en-SG" sz="2800" dirty="0"/>
          </a:p>
        </p:txBody>
      </p:sp>
      <p:sp>
        <p:nvSpPr>
          <p:cNvPr id="8" name="Up Arrow Callout 7"/>
          <p:cNvSpPr/>
          <p:nvPr/>
        </p:nvSpPr>
        <p:spPr>
          <a:xfrm>
            <a:off x="5257800" y="6019800"/>
            <a:ext cx="3581400" cy="685800"/>
          </a:xfrm>
          <a:prstGeom prst="upArrowCallout">
            <a:avLst>
              <a:gd name="adj1" fmla="val 4798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smtClean="0"/>
              <a:t>Narrow road</a:t>
            </a:r>
            <a:endParaRPr lang="en-SG" sz="2800" dirty="0"/>
          </a:p>
        </p:txBody>
      </p:sp>
      <p:sp>
        <p:nvSpPr>
          <p:cNvPr id="9" name="Up Arrow Callout 8"/>
          <p:cNvSpPr/>
          <p:nvPr/>
        </p:nvSpPr>
        <p:spPr>
          <a:xfrm>
            <a:off x="228600" y="5943600"/>
            <a:ext cx="3428999" cy="762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 err="1" smtClean="0"/>
              <a:t>Illigal</a:t>
            </a:r>
            <a:r>
              <a:rPr lang="en-SG" sz="2800" dirty="0" smtClean="0"/>
              <a:t> parking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1867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79" y="228600"/>
            <a:ext cx="3401221" cy="2514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5814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6" y="3581400"/>
            <a:ext cx="3380198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657600" cy="2448076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476760" y="2743201"/>
            <a:ext cx="3459730" cy="6096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Illigal</a:t>
            </a:r>
            <a:r>
              <a:rPr lang="en-US" sz="2400" dirty="0" smtClean="0"/>
              <a:t> market on roads</a:t>
            </a:r>
            <a:endParaRPr lang="en-SG" sz="2400" dirty="0"/>
          </a:p>
        </p:txBody>
      </p:sp>
      <p:sp>
        <p:nvSpPr>
          <p:cNvPr id="7" name="Up Arrow Callout 6"/>
          <p:cNvSpPr/>
          <p:nvPr/>
        </p:nvSpPr>
        <p:spPr>
          <a:xfrm>
            <a:off x="5105400" y="2819400"/>
            <a:ext cx="3200400" cy="6096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Overtaking tendency</a:t>
            </a:r>
            <a:endParaRPr lang="en-SG" sz="2400" dirty="0"/>
          </a:p>
        </p:txBody>
      </p:sp>
      <p:sp>
        <p:nvSpPr>
          <p:cNvPr id="8" name="Up Arrow Callout 7"/>
          <p:cNvSpPr/>
          <p:nvPr/>
        </p:nvSpPr>
        <p:spPr>
          <a:xfrm>
            <a:off x="4953000" y="5929745"/>
            <a:ext cx="3581400" cy="775855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Keeping construction materials on roads</a:t>
            </a:r>
            <a:endParaRPr lang="en-SG" dirty="0"/>
          </a:p>
        </p:txBody>
      </p:sp>
      <p:sp>
        <p:nvSpPr>
          <p:cNvPr id="9" name="Up Arrow Callout 8"/>
          <p:cNvSpPr/>
          <p:nvPr/>
        </p:nvSpPr>
        <p:spPr>
          <a:xfrm>
            <a:off x="502670" y="5929745"/>
            <a:ext cx="3459729" cy="7620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Zigzag roads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5278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1"/>
            <a:ext cx="9144000" cy="2057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457200"/>
            <a:ext cx="5334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Pair work-5 m</a:t>
            </a:r>
            <a:endParaRPr lang="en-SG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040083"/>
            <a:ext cx="5181600" cy="27605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Please write down the causes  traffic jam</a:t>
            </a:r>
            <a:endParaRPr lang="en-SG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2145792"/>
            <a:ext cx="2621280" cy="256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7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=Over population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=Insufficient roads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=</a:t>
            </a:r>
            <a:r>
              <a:rPr lang="en-US" i="1" dirty="0" err="1" smtClean="0">
                <a:solidFill>
                  <a:srgbClr val="00B0F0"/>
                </a:solidFill>
              </a:rPr>
              <a:t>illigal</a:t>
            </a:r>
            <a:r>
              <a:rPr lang="en-US" i="1" dirty="0" smtClean="0">
                <a:solidFill>
                  <a:srgbClr val="00B0F0"/>
                </a:solidFill>
              </a:rPr>
              <a:t> parking</a:t>
            </a:r>
            <a:endParaRPr lang="en-SG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3399"/>
                </a:solidFill>
              </a:rPr>
              <a:t>=keeping  construction materials  on  roads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3399"/>
                </a:solidFill>
              </a:rPr>
              <a:t>=Narrow  roads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=Invalid cars  and  vehicles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50"/>
                </a:solidFill>
              </a:rPr>
              <a:t>=Unlicensed  vehicles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6"/>
                </a:solidFill>
              </a:rPr>
              <a:t>=unplanned </a:t>
            </a:r>
            <a:r>
              <a:rPr lang="en-US" i="1" dirty="0" err="1" smtClean="0">
                <a:solidFill>
                  <a:schemeClr val="accent6"/>
                </a:solidFill>
              </a:rPr>
              <a:t>reparing</a:t>
            </a:r>
            <a:endParaRPr lang="en-US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accent6"/>
                </a:solidFill>
              </a:rPr>
              <a:t>=invalid  roads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G" i="1" dirty="0" smtClean="0">
                <a:solidFill>
                  <a:srgbClr val="92D050"/>
                </a:solidFill>
              </a:rPr>
              <a:t>=</a:t>
            </a:r>
            <a:r>
              <a:rPr lang="en-SG" i="1" dirty="0" err="1" smtClean="0">
                <a:solidFill>
                  <a:srgbClr val="92D050"/>
                </a:solidFill>
              </a:rPr>
              <a:t>illigal</a:t>
            </a:r>
            <a:r>
              <a:rPr lang="en-SG" i="1" dirty="0" smtClean="0">
                <a:solidFill>
                  <a:srgbClr val="92D050"/>
                </a:solidFill>
              </a:rPr>
              <a:t> market  on  roads</a:t>
            </a:r>
          </a:p>
          <a:p>
            <a:pPr marL="0" indent="0">
              <a:buNone/>
            </a:pPr>
            <a:r>
              <a:rPr lang="en-SG" i="1" dirty="0" smtClean="0">
                <a:solidFill>
                  <a:srgbClr val="92D050"/>
                </a:solidFill>
              </a:rPr>
              <a:t>=insufficient  traffic  police</a:t>
            </a:r>
          </a:p>
          <a:p>
            <a:pPr marL="0" indent="0">
              <a:buNone/>
            </a:pPr>
            <a:r>
              <a:rPr lang="en-SG" i="1" dirty="0" smtClean="0">
                <a:solidFill>
                  <a:srgbClr val="0000CC"/>
                </a:solidFill>
              </a:rPr>
              <a:t>=irregular  signal  light</a:t>
            </a:r>
          </a:p>
          <a:p>
            <a:pPr marL="0" indent="0">
              <a:buNone/>
            </a:pPr>
            <a:r>
              <a:rPr lang="en-SG" i="1" dirty="0" smtClean="0">
                <a:solidFill>
                  <a:srgbClr val="0000CC"/>
                </a:solidFill>
              </a:rPr>
              <a:t>=overtaking  tendency</a:t>
            </a:r>
          </a:p>
          <a:p>
            <a:pPr marL="0" indent="0">
              <a:buNone/>
            </a:pPr>
            <a:r>
              <a:rPr lang="en-SG" i="1" dirty="0" smtClean="0">
                <a:solidFill>
                  <a:srgbClr val="FF3399"/>
                </a:solidFill>
              </a:rPr>
              <a:t>=lack  of  by pass  roads</a:t>
            </a:r>
          </a:p>
          <a:p>
            <a:pPr marL="0" indent="0">
              <a:buNone/>
            </a:pPr>
            <a:r>
              <a:rPr lang="en-SG" i="1" dirty="0" smtClean="0">
                <a:solidFill>
                  <a:srgbClr val="FF3399"/>
                </a:solidFill>
              </a:rPr>
              <a:t>=corruption  of  communication  department</a:t>
            </a:r>
          </a:p>
          <a:p>
            <a:pPr marL="0" indent="0">
              <a:buNone/>
            </a:pPr>
            <a:endParaRPr lang="en-SG" dirty="0"/>
          </a:p>
        </p:txBody>
      </p:sp>
      <p:sp>
        <p:nvSpPr>
          <p:cNvPr id="5" name="Oval 4"/>
          <p:cNvSpPr/>
          <p:nvPr/>
        </p:nvSpPr>
        <p:spPr>
          <a:xfrm>
            <a:off x="381000" y="228600"/>
            <a:ext cx="83058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At a glance of the cause of traffic jam</a:t>
            </a:r>
            <a:endParaRPr lang="en-SG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91000" y="17526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17526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9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152400"/>
            <a:ext cx="7315200" cy="256309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600" dirty="0" smtClean="0"/>
              <a:t>What problems are caused by it?</a:t>
            </a:r>
            <a:endParaRPr lang="en-SG" sz="3600" dirty="0"/>
          </a:p>
        </p:txBody>
      </p:sp>
      <p:sp>
        <p:nvSpPr>
          <p:cNvPr id="4" name="Trapezoid 3"/>
          <p:cNvSpPr/>
          <p:nvPr/>
        </p:nvSpPr>
        <p:spPr>
          <a:xfrm>
            <a:off x="1371600" y="2667000"/>
            <a:ext cx="6400800" cy="2514600"/>
          </a:xfrm>
          <a:prstGeom prst="trapezoid">
            <a:avLst>
              <a:gd name="adj" fmla="val 776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600" dirty="0" smtClean="0"/>
              <a:t>It causes many serious problems  to  the  people.</a:t>
            </a:r>
            <a:endParaRPr lang="en-SG" sz="3600" dirty="0"/>
          </a:p>
        </p:txBody>
      </p:sp>
      <p:sp>
        <p:nvSpPr>
          <p:cNvPr id="5" name="Up Arrow Callout 4"/>
          <p:cNvSpPr/>
          <p:nvPr/>
        </p:nvSpPr>
        <p:spPr>
          <a:xfrm>
            <a:off x="2895600" y="5257800"/>
            <a:ext cx="3505200" cy="914400"/>
          </a:xfrm>
          <a:prstGeom prst="up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Let’s see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4664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5" y="217365"/>
            <a:ext cx="3772105" cy="35926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36" y="3733800"/>
            <a:ext cx="4312264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4724400" y="533400"/>
            <a:ext cx="4114800" cy="1932432"/>
          </a:xfrm>
          <a:prstGeom prst="leftArrow">
            <a:avLst>
              <a:gd name="adj1" fmla="val 50000"/>
              <a:gd name="adj2" fmla="val 60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 smtClean="0"/>
              <a:t>Officers can not go to the office in time</a:t>
            </a:r>
            <a:endParaRPr lang="en-SG" sz="3200" dirty="0"/>
          </a:p>
        </p:txBody>
      </p:sp>
      <p:sp>
        <p:nvSpPr>
          <p:cNvPr id="5" name="Right Arrow 4"/>
          <p:cNvSpPr/>
          <p:nvPr/>
        </p:nvSpPr>
        <p:spPr>
          <a:xfrm>
            <a:off x="418895" y="4038599"/>
            <a:ext cx="3924505" cy="25423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 smtClean="0"/>
              <a:t>Doctors  can not go to their chamber and hospitals in time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730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8101"/>
            <a:ext cx="4336992" cy="2917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55431"/>
            <a:ext cx="4114800" cy="3473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4724400" y="457200"/>
            <a:ext cx="4114800" cy="2192065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 smtClean="0"/>
              <a:t>Patients can not go the hospital in time</a:t>
            </a:r>
            <a:endParaRPr lang="en-SG" sz="3200" dirty="0"/>
          </a:p>
        </p:txBody>
      </p:sp>
      <p:sp>
        <p:nvSpPr>
          <p:cNvPr id="6" name="Right Arrow 5"/>
          <p:cNvSpPr/>
          <p:nvPr/>
        </p:nvSpPr>
        <p:spPr>
          <a:xfrm>
            <a:off x="228600" y="3843152"/>
            <a:ext cx="4336992" cy="202424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 smtClean="0"/>
              <a:t>Student can not go to school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284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79418" y="228600"/>
            <a:ext cx="5257800" cy="1295400"/>
          </a:xfrm>
          <a:prstGeom prst="wedgeRoundRectCallout">
            <a:avLst>
              <a:gd name="adj1" fmla="val -10320"/>
              <a:gd name="adj2" fmla="val 952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 smtClean="0"/>
              <a:t>What is the effect of this problem?</a:t>
            </a:r>
            <a:endParaRPr lang="en-SG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055918" cy="3399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71066" cy="3290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17764" y="5257800"/>
            <a:ext cx="4055918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dirty="0" smtClean="0"/>
              <a:t>It kills our valuable time  and our works are hampered</a:t>
            </a:r>
            <a:endParaRPr lang="en-SG" sz="2400" dirty="0"/>
          </a:p>
        </p:txBody>
      </p:sp>
      <p:sp>
        <p:nvSpPr>
          <p:cNvPr id="6" name="Oval 5"/>
          <p:cNvSpPr/>
          <p:nvPr/>
        </p:nvSpPr>
        <p:spPr>
          <a:xfrm>
            <a:off x="4724400" y="5257800"/>
            <a:ext cx="41910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 smtClean="0"/>
              <a:t>Life become boring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7865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1119" y="1143000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1" y="152400"/>
            <a:ext cx="8824224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11337" y="2895600"/>
            <a:ext cx="72230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 My class Dear Students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9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057400"/>
            <a:ext cx="4038600" cy="3581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How can  traffic jam be removed?</a:t>
            </a:r>
            <a:endParaRPr lang="en-SG" sz="4400" dirty="0"/>
          </a:p>
        </p:txBody>
      </p:sp>
      <p:sp>
        <p:nvSpPr>
          <p:cNvPr id="4" name="Down Ribbon 3"/>
          <p:cNvSpPr/>
          <p:nvPr/>
        </p:nvSpPr>
        <p:spPr>
          <a:xfrm>
            <a:off x="533400" y="304800"/>
            <a:ext cx="7010400" cy="1219200"/>
          </a:xfrm>
          <a:prstGeom prst="ribbon">
            <a:avLst>
              <a:gd name="adj1" fmla="val 16667"/>
              <a:gd name="adj2" fmla="val 662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 smtClean="0"/>
              <a:t>Group work-10</a:t>
            </a:r>
            <a:endParaRPr lang="en-SG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2735441"/>
            <a:ext cx="3901440" cy="2889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108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1000">
              <a:srgbClr val="00B0F0"/>
            </a:gs>
            <a:gs pos="87000">
              <a:srgbClr val="0000CC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47800" y="0"/>
            <a:ext cx="6019800" cy="2362200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We should take  some steps like as</a:t>
            </a:r>
            <a:endParaRPr lang="en-SG" sz="4000" dirty="0"/>
          </a:p>
        </p:txBody>
      </p:sp>
      <p:sp>
        <p:nvSpPr>
          <p:cNvPr id="5" name="Sun 4"/>
          <p:cNvSpPr/>
          <p:nvPr/>
        </p:nvSpPr>
        <p:spPr>
          <a:xfrm>
            <a:off x="457200" y="3657600"/>
            <a:ext cx="457200" cy="609600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Sun 5"/>
          <p:cNvSpPr/>
          <p:nvPr/>
        </p:nvSpPr>
        <p:spPr>
          <a:xfrm>
            <a:off x="457200" y="2667000"/>
            <a:ext cx="457200" cy="609600"/>
          </a:xfrm>
          <a:prstGeom prst="sun">
            <a:avLst>
              <a:gd name="adj" fmla="val 41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Sun 6"/>
          <p:cNvSpPr/>
          <p:nvPr/>
        </p:nvSpPr>
        <p:spPr>
          <a:xfrm>
            <a:off x="457200" y="4800600"/>
            <a:ext cx="457200" cy="647700"/>
          </a:xfrm>
          <a:prstGeom prst="sun">
            <a:avLst>
              <a:gd name="adj" fmla="val 41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ounded Rectangle 8"/>
          <p:cNvSpPr/>
          <p:nvPr/>
        </p:nvSpPr>
        <p:spPr>
          <a:xfrm>
            <a:off x="1066800" y="2438400"/>
            <a:ext cx="7315200" cy="419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SG" sz="3600" dirty="0" smtClean="0"/>
              <a:t>1.Well planned spacious roads constructed.</a:t>
            </a:r>
          </a:p>
          <a:p>
            <a:pPr algn="just"/>
            <a:r>
              <a:rPr lang="en-SG" sz="3600" dirty="0" smtClean="0"/>
              <a:t>2.Sufficient traffic police should be posted on important points.</a:t>
            </a:r>
          </a:p>
          <a:p>
            <a:pPr algn="just"/>
            <a:r>
              <a:rPr lang="en-SG" sz="3600" dirty="0" smtClean="0"/>
              <a:t>3.Unlicenced vehicles should be removed.</a:t>
            </a:r>
          </a:p>
          <a:p>
            <a:pPr algn="ctr"/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9840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228600"/>
            <a:ext cx="4876800" cy="1447800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Evaluation-5m</a:t>
            </a:r>
            <a:endParaRPr lang="en-SG" sz="4400" dirty="0"/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79248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1.What is traffic jam?</a:t>
            </a:r>
          </a:p>
          <a:p>
            <a:pPr algn="just"/>
            <a:r>
              <a:rPr lang="en-US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2.Why </a:t>
            </a:r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does</a:t>
            </a:r>
            <a:r>
              <a:rPr lang="en-US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traffic jam </a:t>
            </a:r>
            <a:r>
              <a:rPr lang="en-US" sz="44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occur?say</a:t>
            </a:r>
            <a:r>
              <a:rPr lang="en-US" sz="4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2 points.</a:t>
            </a:r>
          </a:p>
          <a:p>
            <a:pPr algn="just"/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What is your feeling at the time of traffic jam?</a:t>
            </a:r>
          </a:p>
          <a:p>
            <a:pPr algn="just"/>
            <a:r>
              <a:rPr lang="en-US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How can traffic jam be removed?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5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19200" y="457200"/>
            <a:ext cx="6629400" cy="3810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verse:</a:t>
            </a:r>
          </a:p>
          <a:p>
            <a:pPr algn="ctr"/>
            <a:r>
              <a:rPr lang="en-SG" sz="4400" dirty="0" smtClean="0"/>
              <a:t>Life is more valuable than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1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1000">
              <a:srgbClr val="00B0F0"/>
            </a:gs>
            <a:gs pos="87000">
              <a:srgbClr val="0000CC"/>
            </a:gs>
            <a:gs pos="52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1700" y="2667000"/>
            <a:ext cx="36957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 2 all, Dear students.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7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1147689" y="228600"/>
            <a:ext cx="6700911" cy="129540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Introduction</a:t>
            </a:r>
            <a:endParaRPr lang="en-SG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3200400" y="2057400"/>
            <a:ext cx="5638800" cy="3048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err="1" smtClean="0">
                <a:solidFill>
                  <a:schemeClr val="tx1"/>
                </a:solidFill>
              </a:rPr>
              <a:t>Name:Rahima</a:t>
            </a:r>
            <a:r>
              <a:rPr lang="en-SG" sz="4000" dirty="0" smtClean="0">
                <a:solidFill>
                  <a:schemeClr val="tx1"/>
                </a:solidFill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</a:rPr>
              <a:t>Khanam</a:t>
            </a:r>
            <a:endParaRPr lang="en-SG" sz="4000" dirty="0" smtClean="0">
              <a:solidFill>
                <a:schemeClr val="tx1"/>
              </a:solidFill>
            </a:endParaRPr>
          </a:p>
          <a:p>
            <a:pPr algn="ctr"/>
            <a:r>
              <a:rPr lang="en-SG" sz="3200" dirty="0" smtClean="0">
                <a:solidFill>
                  <a:schemeClr val="tx1"/>
                </a:solidFill>
              </a:rPr>
              <a:t>Assistant Teacher(English)</a:t>
            </a:r>
          </a:p>
          <a:p>
            <a:pPr algn="ctr"/>
            <a:r>
              <a:rPr lang="en-SG" sz="3200" dirty="0" err="1" smtClean="0">
                <a:solidFill>
                  <a:schemeClr val="tx1"/>
                </a:solidFill>
              </a:rPr>
              <a:t>Kachuria</a:t>
            </a:r>
            <a:r>
              <a:rPr lang="en-SG" sz="3200" dirty="0" smtClean="0">
                <a:solidFill>
                  <a:schemeClr val="tx1"/>
                </a:solidFill>
              </a:rPr>
              <a:t> Secondary High School</a:t>
            </a:r>
          </a:p>
          <a:p>
            <a:pPr algn="ctr"/>
            <a:r>
              <a:rPr lang="en-SG" sz="3200" dirty="0" err="1" smtClean="0">
                <a:solidFill>
                  <a:schemeClr val="tx1"/>
                </a:solidFill>
              </a:rPr>
              <a:t>Chitalmary</a:t>
            </a:r>
            <a:r>
              <a:rPr lang="en-SG" sz="3200" dirty="0" smtClean="0">
                <a:solidFill>
                  <a:schemeClr val="tx1"/>
                </a:solidFill>
              </a:rPr>
              <a:t>, </a:t>
            </a:r>
            <a:r>
              <a:rPr lang="en-SG" sz="3200" dirty="0" err="1" smtClean="0">
                <a:solidFill>
                  <a:schemeClr val="tx1"/>
                </a:solidFill>
              </a:rPr>
              <a:t>Bagerhat</a:t>
            </a:r>
            <a:r>
              <a:rPr lang="en-SG" sz="4000" dirty="0" smtClean="0">
                <a:solidFill>
                  <a:schemeClr val="tx1"/>
                </a:solidFill>
              </a:rPr>
              <a:t>.</a:t>
            </a:r>
            <a:endParaRPr lang="en-SG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2909621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53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677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52400"/>
            <a:ext cx="6248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 smtClean="0"/>
              <a:t>Lesson Introduction</a:t>
            </a:r>
            <a:endParaRPr lang="en-SG" sz="4000" dirty="0"/>
          </a:p>
        </p:txBody>
      </p:sp>
      <p:sp>
        <p:nvSpPr>
          <p:cNvPr id="6" name="Up Arrow Callout 5"/>
          <p:cNvSpPr/>
          <p:nvPr/>
        </p:nvSpPr>
        <p:spPr>
          <a:xfrm>
            <a:off x="1066800" y="924247"/>
            <a:ext cx="6934200" cy="4181153"/>
          </a:xfrm>
          <a:prstGeom prst="upArrowCallout">
            <a:avLst>
              <a:gd name="adj1" fmla="val 13203"/>
              <a:gd name="adj2" fmla="val 16057"/>
              <a:gd name="adj3" fmla="val 25000"/>
              <a:gd name="adj4" fmla="val 70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English 2</a:t>
            </a:r>
            <a:r>
              <a:rPr lang="en-SG" sz="4400" baseline="30000" dirty="0" smtClean="0"/>
              <a:t>nd</a:t>
            </a:r>
            <a:r>
              <a:rPr lang="en-SG" sz="4400" dirty="0" smtClean="0"/>
              <a:t> paper</a:t>
            </a:r>
          </a:p>
          <a:p>
            <a:pPr algn="ctr"/>
            <a:r>
              <a:rPr lang="en-SG" sz="4400" dirty="0" smtClean="0"/>
              <a:t>Class: Nine( Writing Section)</a:t>
            </a:r>
            <a:endParaRPr lang="en-SG" sz="4400" dirty="0" smtClean="0"/>
          </a:p>
          <a:p>
            <a:pPr algn="ctr"/>
            <a:r>
              <a:rPr lang="en-SG" sz="4400" dirty="0" smtClean="0"/>
              <a:t>Paragraph</a:t>
            </a:r>
            <a:endParaRPr lang="en-SG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105400"/>
            <a:ext cx="1219200" cy="7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58108" y="1058594"/>
            <a:ext cx="5562600" cy="23622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 smtClean="0"/>
              <a:t>Let’s see some picture</a:t>
            </a:r>
            <a:endParaRPr lang="en-SG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041"/>
            <a:ext cx="9144000" cy="16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9530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50292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38800" y="2136576"/>
            <a:ext cx="3052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this?</a:t>
            </a:r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7914" y="1828799"/>
            <a:ext cx="320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 a big line of vehicles</a:t>
            </a:r>
            <a:r>
              <a:rPr lang="en-US" sz="4000" b="1" cap="none" spc="0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7914" y="2198131"/>
            <a:ext cx="34606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it called?</a:t>
            </a:r>
            <a:endParaRPr lang="en-US" sz="3600" b="1" cap="none" spc="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8026" y="2000071"/>
            <a:ext cx="32004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is called traffic jam</a:t>
            </a:r>
            <a:r>
              <a:rPr lang="en-US" sz="36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</a:t>
            </a:r>
            <a:endParaRPr lang="en-US" sz="36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9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  <p:bldP spid="2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450" y="609600"/>
            <a:ext cx="422635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Todays Our Lesson Is</a:t>
            </a:r>
            <a:r>
              <a:rPr lang="en-US" sz="8000" b="1" cap="none" spc="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3440" y="1676400"/>
            <a:ext cx="3408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Traffic Jam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041"/>
            <a:ext cx="9144000" cy="1662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2743200"/>
            <a:ext cx="554736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05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143000" y="152400"/>
            <a:ext cx="6781800" cy="1905000"/>
          </a:xfrm>
          <a:prstGeom prst="leftRightArrow">
            <a:avLst>
              <a:gd name="adj1" fmla="val 57273"/>
              <a:gd name="adj2" fmla="val 565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400" dirty="0" smtClean="0"/>
              <a:t>Learning Outcomes</a:t>
            </a:r>
            <a:endParaRPr lang="en-SG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2590800"/>
            <a:ext cx="6934200" cy="3886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1.Ask and answer the question</a:t>
            </a:r>
          </a:p>
          <a:p>
            <a:pPr algn="just"/>
            <a:r>
              <a:rPr lang="en-US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2.Practice speaking and writing </a:t>
            </a:r>
            <a:r>
              <a:rPr lang="en-US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skill</a:t>
            </a:r>
            <a:endParaRPr lang="en-US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algn="just"/>
            <a:r>
              <a:rPr lang="en-US" sz="4000" b="1" i="1" dirty="0" smtClean="0">
                <a:ln w="11430"/>
                <a:solidFill>
                  <a:schemeClr val="tx1"/>
                </a:solidFill>
              </a:rPr>
              <a:t>3.Write a paragraph about “Traffic Jam”</a:t>
            </a:r>
            <a:endParaRPr lang="en-US" sz="4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9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CC"/>
            </a:gs>
            <a:gs pos="21000">
              <a:srgbClr val="00B0F0"/>
            </a:gs>
            <a:gs pos="87000">
              <a:srgbClr val="0000CC"/>
            </a:gs>
            <a:gs pos="52000">
              <a:srgbClr val="FF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43805"/>
            <a:ext cx="5832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traffic jam?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43805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Traffic jam is a blocked of cars and vehicles on the road</a:t>
            </a:r>
            <a:r>
              <a:rPr lang="en-US" sz="4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1522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405</Words>
  <Application>Microsoft Office PowerPoint</Application>
  <PresentationFormat>On-screen Show (4:3)</PresentationFormat>
  <Paragraphs>80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ismail - [2010]</cp:lastModifiedBy>
  <cp:revision>67</cp:revision>
  <dcterms:created xsi:type="dcterms:W3CDTF">2006-08-16T00:00:00Z</dcterms:created>
  <dcterms:modified xsi:type="dcterms:W3CDTF">2017-06-23T06:03:37Z</dcterms:modified>
</cp:coreProperties>
</file>